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1"/>
  </p:notesMasterIdLst>
  <p:sldIdLst>
    <p:sldId id="256" r:id="rId2"/>
    <p:sldId id="257" r:id="rId3"/>
    <p:sldId id="258" r:id="rId4"/>
    <p:sldId id="259" r:id="rId5"/>
    <p:sldId id="260" r:id="rId6"/>
    <p:sldId id="261" r:id="rId7"/>
    <p:sldId id="262" r:id="rId8"/>
    <p:sldId id="263" r:id="rId9"/>
    <p:sldId id="265" r:id="rId10"/>
  </p:sldIdLst>
  <p:sldSz cx="9144000" cy="5143500" type="screen16x9"/>
  <p:notesSz cx="6858000" cy="9144000"/>
  <p:embeddedFontLst>
    <p:embeddedFont>
      <p:font typeface="Lora" panose="020B0604020202020204" charset="0"/>
      <p:regular r:id="rId12"/>
      <p:bold r:id="rId13"/>
      <p:italic r:id="rId14"/>
      <p:boldItalic r:id="rId15"/>
    </p:embeddedFont>
    <p:embeddedFont>
      <p:font typeface="Vidaloka" panose="020B0604020202020204" charset="0"/>
      <p:regular r:id="rId16"/>
    </p:embeddedFont>
    <p:embeddedFont>
      <p:font typeface="Viner Hand ITC" panose="03070502030502020203" pitchFamily="66" charset="0"/>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F4F513-872D-4855-859F-42884ADE4ECA}">
  <a:tblStyle styleId="{F7F4F513-872D-4855-859F-42884ADE4E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55300" y="1117300"/>
            <a:ext cx="4230600" cy="2908800"/>
          </a:xfrm>
          <a:prstGeom prst="rect">
            <a:avLst/>
          </a:prstGeom>
          <a:effectLst>
            <a:outerShdw blurRad="142875" algn="bl" rotWithShape="0">
              <a:srgbClr val="0072FF"/>
            </a:outerShdw>
          </a:effectLst>
        </p:spPr>
        <p:txBody>
          <a:bodyPr spcFirstLastPara="1" wrap="square" lIns="0" tIns="0" rIns="0" bIns="0" anchor="ctr"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55300" y="2183363"/>
            <a:ext cx="4728600" cy="4965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3" name="Google Shape;13;p3"/>
          <p:cNvSpPr txBox="1">
            <a:spLocks noGrp="1"/>
          </p:cNvSpPr>
          <p:nvPr>
            <p:ph type="subTitle" idx="1"/>
          </p:nvPr>
        </p:nvSpPr>
        <p:spPr>
          <a:xfrm>
            <a:off x="855300" y="2700338"/>
            <a:ext cx="4728600" cy="3360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1800"/>
              <a:buNone/>
              <a:defRPr sz="1800">
                <a:solidFill>
                  <a:schemeClr val="accent6"/>
                </a:solidFill>
              </a:defRPr>
            </a:lvl1pPr>
            <a:lvl2pPr lvl="1" rtl="0">
              <a:spcBef>
                <a:spcPts val="0"/>
              </a:spcBef>
              <a:spcAft>
                <a:spcPts val="0"/>
              </a:spcAft>
              <a:buClr>
                <a:schemeClr val="accent6"/>
              </a:buClr>
              <a:buSzPts val="1800"/>
              <a:buNone/>
              <a:defRPr sz="1800">
                <a:solidFill>
                  <a:schemeClr val="accent6"/>
                </a:solidFill>
              </a:defRPr>
            </a:lvl2pPr>
            <a:lvl3pPr lvl="2" rtl="0">
              <a:spcBef>
                <a:spcPts val="0"/>
              </a:spcBef>
              <a:spcAft>
                <a:spcPts val="0"/>
              </a:spcAft>
              <a:buClr>
                <a:schemeClr val="accent6"/>
              </a:buClr>
              <a:buSzPts val="1800"/>
              <a:buNone/>
              <a:defRPr sz="1800">
                <a:solidFill>
                  <a:schemeClr val="accent6"/>
                </a:solidFill>
              </a:defRPr>
            </a:lvl3pPr>
            <a:lvl4pPr lvl="3" rtl="0">
              <a:spcBef>
                <a:spcPts val="0"/>
              </a:spcBef>
              <a:spcAft>
                <a:spcPts val="0"/>
              </a:spcAft>
              <a:buClr>
                <a:schemeClr val="accent6"/>
              </a:buClr>
              <a:buSzPts val="1800"/>
              <a:buNone/>
              <a:defRPr sz="1800">
                <a:solidFill>
                  <a:schemeClr val="accent6"/>
                </a:solidFill>
              </a:defRPr>
            </a:lvl4pPr>
            <a:lvl5pPr lvl="4" rtl="0">
              <a:spcBef>
                <a:spcPts val="0"/>
              </a:spcBef>
              <a:spcAft>
                <a:spcPts val="0"/>
              </a:spcAft>
              <a:buClr>
                <a:schemeClr val="accent6"/>
              </a:buClr>
              <a:buSzPts val="1800"/>
              <a:buNone/>
              <a:defRPr sz="1800">
                <a:solidFill>
                  <a:schemeClr val="accent6"/>
                </a:solidFill>
              </a:defRPr>
            </a:lvl5pPr>
            <a:lvl6pPr lvl="5" rtl="0">
              <a:spcBef>
                <a:spcPts val="0"/>
              </a:spcBef>
              <a:spcAft>
                <a:spcPts val="0"/>
              </a:spcAft>
              <a:buClr>
                <a:schemeClr val="accent6"/>
              </a:buClr>
              <a:buSzPts val="1800"/>
              <a:buNone/>
              <a:defRPr sz="1800">
                <a:solidFill>
                  <a:schemeClr val="accent6"/>
                </a:solidFill>
              </a:defRPr>
            </a:lvl6pPr>
            <a:lvl7pPr lvl="6" rtl="0">
              <a:spcBef>
                <a:spcPts val="0"/>
              </a:spcBef>
              <a:spcAft>
                <a:spcPts val="0"/>
              </a:spcAft>
              <a:buClr>
                <a:schemeClr val="accent6"/>
              </a:buClr>
              <a:buSzPts val="1800"/>
              <a:buNone/>
              <a:defRPr sz="1800">
                <a:solidFill>
                  <a:schemeClr val="accent6"/>
                </a:solidFill>
              </a:defRPr>
            </a:lvl7pPr>
            <a:lvl8pPr lvl="7" rtl="0">
              <a:spcBef>
                <a:spcPts val="0"/>
              </a:spcBef>
              <a:spcAft>
                <a:spcPts val="0"/>
              </a:spcAft>
              <a:buClr>
                <a:schemeClr val="accent6"/>
              </a:buClr>
              <a:buSzPts val="1800"/>
              <a:buNone/>
              <a:defRPr sz="1800">
                <a:solidFill>
                  <a:schemeClr val="accent6"/>
                </a:solidFill>
              </a:defRPr>
            </a:lvl8pPr>
            <a:lvl9pPr lvl="8" rtl="0">
              <a:spcBef>
                <a:spcPts val="0"/>
              </a:spcBef>
              <a:spcAft>
                <a:spcPts val="0"/>
              </a:spcAft>
              <a:buClr>
                <a:schemeClr val="accent6"/>
              </a:buClr>
              <a:buSzPts val="1800"/>
              <a:buNone/>
              <a:defRPr sz="1800">
                <a:solidFill>
                  <a:schemeClr val="accent6"/>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45500" y="930675"/>
            <a:ext cx="4857300" cy="3477000"/>
          </a:xfrm>
          <a:prstGeom prst="rect">
            <a:avLst/>
          </a:prstGeom>
        </p:spPr>
        <p:txBody>
          <a:bodyPr spcFirstLastPara="1" wrap="square" lIns="0" tIns="0" rIns="0" bIns="0" anchor="t" anchorCtr="0">
            <a:noAutofit/>
          </a:bodyPr>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rtl="0">
              <a:spcBef>
                <a:spcPts val="0"/>
              </a:spcBef>
              <a:spcAft>
                <a:spcPts val="0"/>
              </a:spcAft>
              <a:buSzPts val="3000"/>
              <a:buChar char="■"/>
              <a:defRPr sz="3000" i="1"/>
            </a:lvl9pPr>
          </a:lstStyle>
          <a:p>
            <a:endParaRPr/>
          </a:p>
        </p:txBody>
      </p:sp>
      <p:sp>
        <p:nvSpPr>
          <p:cNvPr id="16" name="Google Shape;16;p4"/>
          <p:cNvSpPr txBox="1"/>
          <p:nvPr/>
        </p:nvSpPr>
        <p:spPr>
          <a:xfrm>
            <a:off x="780650" y="781875"/>
            <a:ext cx="548700" cy="225000"/>
          </a:xfrm>
          <a:prstGeom prst="rect">
            <a:avLst/>
          </a:prstGeom>
          <a:noFill/>
          <a:ln>
            <a:noFill/>
          </a:ln>
          <a:effectLst>
            <a:outerShdw blurRad="142875" algn="bl" rotWithShape="0">
              <a:srgbClr val="0072FF"/>
            </a:outerShdw>
          </a:effectLst>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9600"/>
              <a:buFont typeface="Vidaloka"/>
              <a:buNone/>
            </a:pPr>
            <a:r>
              <a:rPr lang="en" sz="9600">
                <a:solidFill>
                  <a:schemeClr val="dk1"/>
                </a:solidFill>
                <a:latin typeface="Vidaloka"/>
                <a:ea typeface="Vidaloka"/>
                <a:cs typeface="Vidaloka"/>
                <a:sym typeface="Vidaloka"/>
              </a:rPr>
              <a:t>“</a:t>
            </a:r>
            <a:endParaRPr sz="9600">
              <a:solidFill>
                <a:schemeClr val="dk1"/>
              </a:solidFill>
              <a:latin typeface="Vidaloka"/>
              <a:ea typeface="Vidaloka"/>
              <a:cs typeface="Vidaloka"/>
              <a:sym typeface="Vidaloka"/>
            </a:endParaRPr>
          </a:p>
        </p:txBody>
      </p:sp>
      <p:sp>
        <p:nvSpPr>
          <p:cNvPr id="17" name="Google Shape;17;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855300" y="836000"/>
            <a:ext cx="54627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 name="Google Shape;20;p5"/>
          <p:cNvSpPr txBox="1">
            <a:spLocks noGrp="1"/>
          </p:cNvSpPr>
          <p:nvPr>
            <p:ph type="body" idx="1"/>
          </p:nvPr>
        </p:nvSpPr>
        <p:spPr>
          <a:xfrm>
            <a:off x="855300" y="1353948"/>
            <a:ext cx="5462700" cy="30339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1" name="Google Shape;21;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855300" y="836000"/>
            <a:ext cx="54627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6"/>
          <p:cNvSpPr txBox="1">
            <a:spLocks noGrp="1"/>
          </p:cNvSpPr>
          <p:nvPr>
            <p:ph type="body" idx="1"/>
          </p:nvPr>
        </p:nvSpPr>
        <p:spPr>
          <a:xfrm>
            <a:off x="855275" y="1353950"/>
            <a:ext cx="2552400" cy="29535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5" name="Google Shape;25;p6"/>
          <p:cNvSpPr txBox="1">
            <a:spLocks noGrp="1"/>
          </p:cNvSpPr>
          <p:nvPr>
            <p:ph type="body" idx="2"/>
          </p:nvPr>
        </p:nvSpPr>
        <p:spPr>
          <a:xfrm>
            <a:off x="3765650" y="1353950"/>
            <a:ext cx="2552400" cy="29535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6" name="Google Shape;26;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5462700" cy="396300"/>
          </a:xfrm>
          <a:prstGeom prst="rect">
            <a:avLst/>
          </a:prstGeom>
          <a:noFill/>
          <a:ln>
            <a:noFill/>
          </a:ln>
          <a:effectLst>
            <a:outerShdw blurRad="142875" algn="bl" rotWithShape="0">
              <a:srgbClr val="0072FF"/>
            </a:outerShdw>
          </a:effectLst>
        </p:spPr>
        <p:txBody>
          <a:bodyPr spcFirstLastPara="1" wrap="square" lIns="0" tIns="0" rIns="0" bIns="0" anchor="ctr" anchorCtr="0">
            <a:noAutofit/>
          </a:bodyPr>
          <a:lstStyle>
            <a:lvl1pPr marL="0" marR="0" lvl="0" indent="0" algn="l"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1pPr>
            <a:lvl2pPr lvl="1"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2pPr>
            <a:lvl3pPr lvl="2"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3pPr>
            <a:lvl4pPr lvl="3"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4pPr>
            <a:lvl5pPr lvl="4"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5pPr>
            <a:lvl6pPr lvl="5"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6pPr>
            <a:lvl7pPr lvl="6"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7pPr>
            <a:lvl8pPr lvl="7"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8pPr>
            <a:lvl9pPr lvl="8" rtl="0">
              <a:lnSpc>
                <a:spcPct val="80000"/>
              </a:lnSpc>
              <a:spcBef>
                <a:spcPts val="0"/>
              </a:spcBef>
              <a:spcAft>
                <a:spcPts val="0"/>
              </a:spcAft>
              <a:buClr>
                <a:schemeClr val="dk1"/>
              </a:buClr>
              <a:buSzPts val="3200"/>
              <a:buFont typeface="Vidaloka"/>
              <a:buNone/>
              <a:defRPr sz="3200">
                <a:solidFill>
                  <a:schemeClr val="dk1"/>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855300" y="1353948"/>
            <a:ext cx="5462700" cy="3033900"/>
          </a:xfrm>
          <a:prstGeom prst="rect">
            <a:avLst/>
          </a:prstGeom>
          <a:noFill/>
          <a:ln>
            <a:noFill/>
          </a:ln>
        </p:spPr>
        <p:txBody>
          <a:bodyPr spcFirstLastPara="1" wrap="square" lIns="0" tIns="0" rIns="0" bIns="0" anchor="t" anchorCtr="0">
            <a:noAutofit/>
          </a:bodyPr>
          <a:lstStyle>
            <a:lvl1pPr marL="457200" lvl="0" indent="-355600" rtl="0">
              <a:spcBef>
                <a:spcPts val="600"/>
              </a:spcBef>
              <a:spcAft>
                <a:spcPts val="0"/>
              </a:spcAft>
              <a:buClr>
                <a:schemeClr val="accent6"/>
              </a:buClr>
              <a:buSzPts val="2000"/>
              <a:buFont typeface="Lora"/>
              <a:buChar char="✦"/>
              <a:defRPr sz="2400">
                <a:solidFill>
                  <a:schemeClr val="dk1"/>
                </a:solidFill>
                <a:latin typeface="Lora"/>
                <a:ea typeface="Lora"/>
                <a:cs typeface="Lora"/>
                <a:sym typeface="Lora"/>
              </a:defRPr>
            </a:lvl1pPr>
            <a:lvl2pPr marL="914400" lvl="1" indent="-355600" rtl="0">
              <a:spcBef>
                <a:spcPts val="0"/>
              </a:spcBef>
              <a:spcAft>
                <a:spcPts val="0"/>
              </a:spcAft>
              <a:buClr>
                <a:schemeClr val="accent4"/>
              </a:buClr>
              <a:buSzPts val="2000"/>
              <a:buFont typeface="Lora"/>
              <a:buChar char="✧"/>
              <a:defRPr sz="2400">
                <a:solidFill>
                  <a:schemeClr val="dk1"/>
                </a:solidFill>
                <a:latin typeface="Lora"/>
                <a:ea typeface="Lora"/>
                <a:cs typeface="Lora"/>
                <a:sym typeface="Lora"/>
              </a:defRPr>
            </a:lvl2pPr>
            <a:lvl3pPr marL="1371600" lvl="2" indent="-381000" rtl="0">
              <a:spcBef>
                <a:spcPts val="0"/>
              </a:spcBef>
              <a:spcAft>
                <a:spcPts val="0"/>
              </a:spcAft>
              <a:buClr>
                <a:schemeClr val="accent5"/>
              </a:buClr>
              <a:buSzPts val="2400"/>
              <a:buFont typeface="Lora"/>
              <a:buChar char="■"/>
              <a:defRPr sz="2400">
                <a:solidFill>
                  <a:schemeClr val="dk1"/>
                </a:solidFill>
                <a:latin typeface="Lora"/>
                <a:ea typeface="Lora"/>
                <a:cs typeface="Lora"/>
                <a:sym typeface="Lora"/>
              </a:defRPr>
            </a:lvl3pPr>
            <a:lvl4pPr marL="1828800" lvl="3"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4pPr>
            <a:lvl5pPr marL="2286000" lvl="4"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5pPr>
            <a:lvl6pPr marL="2743200" lvl="5"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6pPr>
            <a:lvl7pPr marL="3200400" lvl="6"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7pPr>
            <a:lvl8pPr marL="3657600" lvl="7"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8pPr>
            <a:lvl9pPr marL="4114800" lvl="8" indent="-381000" rtl="0">
              <a:spcBef>
                <a:spcPts val="0"/>
              </a:spcBef>
              <a:spcAft>
                <a:spcPts val="0"/>
              </a:spcAft>
              <a:buClr>
                <a:schemeClr val="dk1"/>
              </a:buClr>
              <a:buSzPts val="2400"/>
              <a:buFont typeface="Lora"/>
              <a:buChar char="■"/>
              <a:defRPr sz="2400">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a:effectLst>
            <a:outerShdw blurRad="114300" algn="bl" rotWithShape="0">
              <a:srgbClr val="FFFF00"/>
            </a:outerShdw>
          </a:effectLst>
        </p:spPr>
        <p:txBody>
          <a:bodyPr spcFirstLastPara="1" wrap="square" lIns="0" tIns="0" rIns="0" bIns="0" anchor="ctr" anchorCtr="0">
            <a:noAutofit/>
          </a:bodyPr>
          <a:lstStyle>
            <a:lvl1pPr lvl="0" algn="r" rtl="0">
              <a:buNone/>
              <a:defRPr sz="1300">
                <a:solidFill>
                  <a:schemeClr val="accent5"/>
                </a:solidFill>
                <a:latin typeface="Vidaloka"/>
                <a:ea typeface="Vidaloka"/>
                <a:cs typeface="Vidaloka"/>
                <a:sym typeface="Vidaloka"/>
              </a:defRPr>
            </a:lvl1pPr>
            <a:lvl2pPr lvl="1" algn="r" rtl="0">
              <a:buNone/>
              <a:defRPr sz="1300">
                <a:solidFill>
                  <a:schemeClr val="accent5"/>
                </a:solidFill>
                <a:latin typeface="Vidaloka"/>
                <a:ea typeface="Vidaloka"/>
                <a:cs typeface="Vidaloka"/>
                <a:sym typeface="Vidaloka"/>
              </a:defRPr>
            </a:lvl2pPr>
            <a:lvl3pPr lvl="2" algn="r" rtl="0">
              <a:buNone/>
              <a:defRPr sz="1300">
                <a:solidFill>
                  <a:schemeClr val="accent5"/>
                </a:solidFill>
                <a:latin typeface="Vidaloka"/>
                <a:ea typeface="Vidaloka"/>
                <a:cs typeface="Vidaloka"/>
                <a:sym typeface="Vidaloka"/>
              </a:defRPr>
            </a:lvl3pPr>
            <a:lvl4pPr lvl="3" algn="r" rtl="0">
              <a:buNone/>
              <a:defRPr sz="1300">
                <a:solidFill>
                  <a:schemeClr val="accent5"/>
                </a:solidFill>
                <a:latin typeface="Vidaloka"/>
                <a:ea typeface="Vidaloka"/>
                <a:cs typeface="Vidaloka"/>
                <a:sym typeface="Vidaloka"/>
              </a:defRPr>
            </a:lvl4pPr>
            <a:lvl5pPr lvl="4" algn="r" rtl="0">
              <a:buNone/>
              <a:defRPr sz="1300">
                <a:solidFill>
                  <a:schemeClr val="accent5"/>
                </a:solidFill>
                <a:latin typeface="Vidaloka"/>
                <a:ea typeface="Vidaloka"/>
                <a:cs typeface="Vidaloka"/>
                <a:sym typeface="Vidaloka"/>
              </a:defRPr>
            </a:lvl5pPr>
            <a:lvl6pPr lvl="5" algn="r" rtl="0">
              <a:buNone/>
              <a:defRPr sz="1300">
                <a:solidFill>
                  <a:schemeClr val="accent5"/>
                </a:solidFill>
                <a:latin typeface="Vidaloka"/>
                <a:ea typeface="Vidaloka"/>
                <a:cs typeface="Vidaloka"/>
                <a:sym typeface="Vidaloka"/>
              </a:defRPr>
            </a:lvl6pPr>
            <a:lvl7pPr lvl="6" algn="r" rtl="0">
              <a:buNone/>
              <a:defRPr sz="1300">
                <a:solidFill>
                  <a:schemeClr val="accent5"/>
                </a:solidFill>
                <a:latin typeface="Vidaloka"/>
                <a:ea typeface="Vidaloka"/>
                <a:cs typeface="Vidaloka"/>
                <a:sym typeface="Vidaloka"/>
              </a:defRPr>
            </a:lvl7pPr>
            <a:lvl8pPr lvl="7" algn="r" rtl="0">
              <a:buNone/>
              <a:defRPr sz="1300">
                <a:solidFill>
                  <a:schemeClr val="accent5"/>
                </a:solidFill>
                <a:latin typeface="Vidaloka"/>
                <a:ea typeface="Vidaloka"/>
                <a:cs typeface="Vidaloka"/>
                <a:sym typeface="Vidaloka"/>
              </a:defRPr>
            </a:lvl8pPr>
            <a:lvl9pPr lvl="8" algn="r" rtl="0">
              <a:buNone/>
              <a:defRPr sz="1300">
                <a:solidFill>
                  <a:schemeClr val="accent5"/>
                </a:solidFill>
                <a:latin typeface="Vidaloka"/>
                <a:ea typeface="Vidaloka"/>
                <a:cs typeface="Vidaloka"/>
                <a:sym typeface="Vidalok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Carol_Ann_Abram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2"/>
          <p:cNvSpPr txBox="1">
            <a:spLocks noGrp="1"/>
          </p:cNvSpPr>
          <p:nvPr>
            <p:ph type="ctrTitle"/>
          </p:nvPr>
        </p:nvSpPr>
        <p:spPr>
          <a:xfrm>
            <a:off x="341400" y="2010434"/>
            <a:ext cx="4762228" cy="2908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br>
              <a:rPr lang="en-US" sz="3000" dirty="0"/>
            </a:br>
            <a:br>
              <a:rPr lang="en-US" sz="3000" dirty="0"/>
            </a:br>
            <a:br>
              <a:rPr lang="en-US" sz="3000" dirty="0"/>
            </a:br>
            <a:br>
              <a:rPr lang="en-US" sz="3000" dirty="0"/>
            </a:br>
            <a:br>
              <a:rPr lang="en-US" sz="3000" dirty="0"/>
            </a:br>
            <a:br>
              <a:rPr lang="en-US" sz="3000" dirty="0"/>
            </a:br>
            <a:r>
              <a:rPr lang="en-US" sz="2200" dirty="0"/>
              <a:t>Toria Randle </a:t>
            </a:r>
            <a:br>
              <a:rPr lang="en-US" sz="2200" dirty="0"/>
            </a:br>
            <a:r>
              <a:rPr lang="en-US" sz="2200" dirty="0"/>
              <a:t>2</a:t>
            </a:r>
            <a:r>
              <a:rPr lang="en-US" sz="2200" baseline="30000" dirty="0"/>
              <a:t>nd</a:t>
            </a:r>
            <a:r>
              <a:rPr lang="en-US" sz="2200" dirty="0"/>
              <a:t> Grade Math Teacher</a:t>
            </a:r>
            <a:endParaRPr sz="2200" dirty="0"/>
          </a:p>
        </p:txBody>
      </p:sp>
      <p:pic>
        <p:nvPicPr>
          <p:cNvPr id="2" name="WIN_20210208_22_13_01_Pro">
            <a:hlinkClick r:id="" action="ppaction://media"/>
            <a:extLst>
              <a:ext uri="{FF2B5EF4-FFF2-40B4-BE49-F238E27FC236}">
                <a16:creationId xmlns:a16="http://schemas.microsoft.com/office/drawing/2014/main" id="{E83FBB53-8A14-49A8-B4CF-C5F400135D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959" y="224266"/>
            <a:ext cx="4762228" cy="3030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855300" y="836000"/>
            <a:ext cx="7459360" cy="39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7000" dirty="0"/>
              <a:t>Black History Month</a:t>
            </a:r>
            <a:endParaRPr sz="7000" dirty="0"/>
          </a:p>
        </p:txBody>
      </p:sp>
      <p:sp>
        <p:nvSpPr>
          <p:cNvPr id="55" name="Google Shape;55;p13"/>
          <p:cNvSpPr txBox="1">
            <a:spLocks noGrp="1"/>
          </p:cNvSpPr>
          <p:nvPr>
            <p:ph type="body" idx="1"/>
          </p:nvPr>
        </p:nvSpPr>
        <p:spPr>
          <a:xfrm>
            <a:off x="190916" y="4307500"/>
            <a:ext cx="6443330" cy="2953500"/>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US" sz="5000" dirty="0"/>
              <a:t>Ernest Gideon Green</a:t>
            </a:r>
            <a:endParaRPr sz="5000" dirty="0"/>
          </a:p>
        </p:txBody>
      </p:sp>
      <p:sp>
        <p:nvSpPr>
          <p:cNvPr id="57" name="Google Shape;57;p13"/>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026" name="Picture 2" descr="See the source image">
            <a:extLst>
              <a:ext uri="{FF2B5EF4-FFF2-40B4-BE49-F238E27FC236}">
                <a16:creationId xmlns:a16="http://schemas.microsoft.com/office/drawing/2014/main" id="{E2A47E6D-B7DF-477C-822B-13CCFDBCB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376" y="1722473"/>
            <a:ext cx="3763926" cy="2711303"/>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619EA81B-3046-4291-9A86-7E2131DD0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 name="Rectangle 1">
            <a:extLst>
              <a:ext uri="{FF2B5EF4-FFF2-40B4-BE49-F238E27FC236}">
                <a16:creationId xmlns:a16="http://schemas.microsoft.com/office/drawing/2014/main" id="{45B99AD7-0783-4907-997C-270BD147FA82}"/>
              </a:ext>
            </a:extLst>
          </p:cNvPr>
          <p:cNvSpPr/>
          <p:nvPr/>
        </p:nvSpPr>
        <p:spPr>
          <a:xfrm>
            <a:off x="190916" y="114787"/>
            <a:ext cx="7114560" cy="1323439"/>
          </a:xfrm>
          <a:prstGeom prst="rect">
            <a:avLst/>
          </a:prstGeom>
        </p:spPr>
        <p:txBody>
          <a:bodyPr wrap="square">
            <a:spAutoFit/>
          </a:bodyPr>
          <a:lstStyle/>
          <a:p>
            <a:r>
              <a:rPr lang="en-US" sz="4000" dirty="0">
                <a:solidFill>
                  <a:schemeClr val="tx1"/>
                </a:solidFill>
                <a:latin typeface="Viner Hand ITC" panose="03070502030502020203" pitchFamily="66" charset="0"/>
              </a:rPr>
              <a:t>ERNEST GREEN and THE LITTLE ROCK NINE</a:t>
            </a:r>
            <a:endParaRPr lang="en-US" sz="4000" dirty="0">
              <a:solidFill>
                <a:schemeClr val="tx1"/>
              </a:solidFill>
            </a:endParaRPr>
          </a:p>
        </p:txBody>
      </p:sp>
      <p:pic>
        <p:nvPicPr>
          <p:cNvPr id="2054" name="Picture 6" descr="See the source image">
            <a:extLst>
              <a:ext uri="{FF2B5EF4-FFF2-40B4-BE49-F238E27FC236}">
                <a16:creationId xmlns:a16="http://schemas.microsoft.com/office/drawing/2014/main" id="{9CBF90D6-C7D6-417B-8EAE-18F151FB3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16" y="1438226"/>
            <a:ext cx="5686425" cy="3629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4" name="Rectangle 3">
            <a:extLst>
              <a:ext uri="{FF2B5EF4-FFF2-40B4-BE49-F238E27FC236}">
                <a16:creationId xmlns:a16="http://schemas.microsoft.com/office/drawing/2014/main" id="{ACD79425-F92E-456C-AF52-3370C24F8565}"/>
              </a:ext>
            </a:extLst>
          </p:cNvPr>
          <p:cNvSpPr/>
          <p:nvPr/>
        </p:nvSpPr>
        <p:spPr>
          <a:xfrm>
            <a:off x="153368" y="163760"/>
            <a:ext cx="8658139" cy="1015663"/>
          </a:xfrm>
          <a:prstGeom prst="rect">
            <a:avLst/>
          </a:prstGeom>
        </p:spPr>
        <p:txBody>
          <a:bodyPr wrap="none">
            <a:spAutoFit/>
          </a:bodyPr>
          <a:lstStyle/>
          <a:p>
            <a:r>
              <a:rPr lang="en-US" sz="3000" dirty="0">
                <a:solidFill>
                  <a:schemeClr val="tx1"/>
                </a:solidFill>
                <a:latin typeface="Viner Hand ITC" panose="03070502030502020203" pitchFamily="66" charset="0"/>
              </a:rPr>
              <a:t>ERNEST GREEN and THE LITTLE ROCK NINE</a:t>
            </a:r>
          </a:p>
          <a:p>
            <a:endParaRPr lang="en-US" sz="3000" dirty="0">
              <a:solidFill>
                <a:schemeClr val="tx1"/>
              </a:solidFill>
            </a:endParaRPr>
          </a:p>
        </p:txBody>
      </p:sp>
      <p:sp>
        <p:nvSpPr>
          <p:cNvPr id="5" name="Rectangle 4">
            <a:extLst>
              <a:ext uri="{FF2B5EF4-FFF2-40B4-BE49-F238E27FC236}">
                <a16:creationId xmlns:a16="http://schemas.microsoft.com/office/drawing/2014/main" id="{86A5F6DC-F6F8-4375-880F-ACE4BF396CC9}"/>
              </a:ext>
            </a:extLst>
          </p:cNvPr>
          <p:cNvSpPr/>
          <p:nvPr/>
        </p:nvSpPr>
        <p:spPr>
          <a:xfrm>
            <a:off x="153368" y="2891728"/>
            <a:ext cx="4865199" cy="2062103"/>
          </a:xfrm>
          <a:prstGeom prst="rect">
            <a:avLst/>
          </a:prstGeom>
        </p:spPr>
        <p:txBody>
          <a:bodyPr wrap="square">
            <a:spAutoFit/>
          </a:bodyPr>
          <a:lstStyle/>
          <a:p>
            <a:r>
              <a:rPr lang="en-US" sz="1600" b="1" i="1" dirty="0">
                <a:solidFill>
                  <a:srgbClr val="00B050"/>
                </a:solidFill>
                <a:latin typeface="Droid Sans"/>
              </a:rPr>
              <a:t>Ernest G. Green was an African-American who was part of the civil rights movement. </a:t>
            </a:r>
            <a:br>
              <a:rPr lang="en-US" sz="1600" b="1" i="1" dirty="0">
                <a:solidFill>
                  <a:srgbClr val="00B050"/>
                </a:solidFill>
                <a:latin typeface="Droid Sans"/>
              </a:rPr>
            </a:br>
            <a:r>
              <a:rPr lang="en-US" sz="1600" b="1" i="1" dirty="0">
                <a:solidFill>
                  <a:srgbClr val="00B050"/>
                </a:solidFill>
                <a:latin typeface="Droid Sans"/>
              </a:rPr>
              <a:t>He was born in Little Rock, Arkansas on September 22, 1941. He was born to </a:t>
            </a:r>
            <a:r>
              <a:rPr lang="en-US" sz="1600" b="1" i="1" dirty="0" err="1">
                <a:solidFill>
                  <a:srgbClr val="00B050"/>
                </a:solidFill>
                <a:latin typeface="Droid Sans"/>
              </a:rPr>
              <a:t>Lothaire</a:t>
            </a:r>
            <a:br>
              <a:rPr lang="en-US" sz="1600" b="1" i="1" dirty="0">
                <a:solidFill>
                  <a:srgbClr val="00B050"/>
                </a:solidFill>
                <a:latin typeface="Droid Sans"/>
              </a:rPr>
            </a:br>
            <a:r>
              <a:rPr lang="en-US" sz="1600" b="1" i="1" dirty="0">
                <a:solidFill>
                  <a:srgbClr val="00B050"/>
                </a:solidFill>
                <a:latin typeface="Droid Sans"/>
              </a:rPr>
              <a:t> S. and Ernest Green Sr. His parents filled him with confidence and self-respect. Ernest </a:t>
            </a:r>
            <a:br>
              <a:rPr lang="en-US" sz="1600" b="1" i="1" dirty="0">
                <a:solidFill>
                  <a:srgbClr val="00B050"/>
                </a:solidFill>
                <a:latin typeface="Droid Sans"/>
              </a:rPr>
            </a:br>
            <a:r>
              <a:rPr lang="en-US" sz="1600" b="1" i="1" dirty="0">
                <a:solidFill>
                  <a:srgbClr val="00B050"/>
                </a:solidFill>
                <a:latin typeface="Droid Sans"/>
              </a:rPr>
              <a:t>Green had two siblings: One brother, Scott, and one sister, </a:t>
            </a:r>
            <a:r>
              <a:rPr lang="en-US" sz="1600" b="1" i="1" dirty="0" err="1">
                <a:solidFill>
                  <a:srgbClr val="00B050"/>
                </a:solidFill>
                <a:latin typeface="Droid Sans"/>
              </a:rPr>
              <a:t>Treopia</a:t>
            </a:r>
            <a:r>
              <a:rPr lang="en-US" sz="1600" b="1" i="1" dirty="0">
                <a:solidFill>
                  <a:srgbClr val="00B050"/>
                </a:solidFill>
                <a:latin typeface="Droid Sans"/>
              </a:rPr>
              <a:t> Washington.</a:t>
            </a:r>
            <a:endParaRPr lang="en-US" sz="1600" b="1" dirty="0">
              <a:solidFill>
                <a:srgbClr val="00B050"/>
              </a:solidFill>
            </a:endParaRPr>
          </a:p>
        </p:txBody>
      </p:sp>
      <p:pic>
        <p:nvPicPr>
          <p:cNvPr id="11" name="Picture 6" descr="See the source image">
            <a:extLst>
              <a:ext uri="{FF2B5EF4-FFF2-40B4-BE49-F238E27FC236}">
                <a16:creationId xmlns:a16="http://schemas.microsoft.com/office/drawing/2014/main" id="{166168D3-1E1F-43CE-9838-6E67A6C6B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93" y="723014"/>
            <a:ext cx="4111916" cy="2062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1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4" name="Rectangle 3">
            <a:extLst>
              <a:ext uri="{FF2B5EF4-FFF2-40B4-BE49-F238E27FC236}">
                <a16:creationId xmlns:a16="http://schemas.microsoft.com/office/drawing/2014/main" id="{9E50DA7A-B70B-48EF-8628-BD63FC625140}"/>
              </a:ext>
            </a:extLst>
          </p:cNvPr>
          <p:cNvSpPr/>
          <p:nvPr/>
        </p:nvSpPr>
        <p:spPr>
          <a:xfrm>
            <a:off x="4302505" y="910342"/>
            <a:ext cx="4841495" cy="1923604"/>
          </a:xfrm>
          <a:prstGeom prst="rect">
            <a:avLst/>
          </a:prstGeom>
        </p:spPr>
        <p:txBody>
          <a:bodyPr wrap="square">
            <a:spAutoFit/>
          </a:bodyPr>
          <a:lstStyle/>
          <a:p>
            <a:r>
              <a:rPr lang="en-US" sz="1700" b="1" i="1" dirty="0">
                <a:solidFill>
                  <a:srgbClr val="00B050"/>
                </a:solidFill>
                <a:latin typeface="Droid Sans"/>
              </a:rPr>
              <a:t>As a child Ernest Green was an active member of the community, he regularly attended church. He used to be a boy scout. Later, he became an Eagle scout. </a:t>
            </a:r>
            <a:br>
              <a:rPr lang="en-US" sz="1700" b="1" i="1" dirty="0">
                <a:solidFill>
                  <a:srgbClr val="00B050"/>
                </a:solidFill>
                <a:latin typeface="Droid Sans"/>
              </a:rPr>
            </a:br>
            <a:r>
              <a:rPr lang="en-US" sz="1700" b="1" i="1" dirty="0">
                <a:solidFill>
                  <a:srgbClr val="00B050"/>
                </a:solidFill>
                <a:latin typeface="Droid Sans"/>
              </a:rPr>
              <a:t>While growing up, Ernest, like every other kid back then, had a normal life and a very happy one, too.</a:t>
            </a:r>
            <a:endParaRPr lang="en-US" sz="1700" b="1" dirty="0">
              <a:solidFill>
                <a:srgbClr val="00B050"/>
              </a:solidFill>
            </a:endParaRPr>
          </a:p>
        </p:txBody>
      </p:sp>
      <p:pic>
        <p:nvPicPr>
          <p:cNvPr id="4098" name="Picture 2" descr="See the source image">
            <a:extLst>
              <a:ext uri="{FF2B5EF4-FFF2-40B4-BE49-F238E27FC236}">
                <a16:creationId xmlns:a16="http://schemas.microsoft.com/office/drawing/2014/main" id="{5A5C3005-66A4-48BA-B6C6-33F678D39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16" y="712381"/>
            <a:ext cx="3814800" cy="40730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8F9008-CF33-438E-8925-582A6338DDD4}"/>
              </a:ext>
            </a:extLst>
          </p:cNvPr>
          <p:cNvSpPr/>
          <p:nvPr/>
        </p:nvSpPr>
        <p:spPr>
          <a:xfrm>
            <a:off x="294945" y="76249"/>
            <a:ext cx="8658139" cy="553998"/>
          </a:xfrm>
          <a:prstGeom prst="rect">
            <a:avLst/>
          </a:prstGeom>
        </p:spPr>
        <p:txBody>
          <a:bodyPr wrap="none">
            <a:spAutoFit/>
          </a:bodyPr>
          <a:lstStyle/>
          <a:p>
            <a:r>
              <a:rPr lang="en-US" sz="3000" dirty="0">
                <a:solidFill>
                  <a:schemeClr val="tx1"/>
                </a:solidFill>
                <a:latin typeface="Viner Hand ITC" panose="03070502030502020203" pitchFamily="66" charset="0"/>
              </a:rPr>
              <a:t>ERNEST GREEN and THE LITTLE ROCK NINE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4" name="Google Shape;84;p1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6" name="Rectangle 5">
            <a:extLst>
              <a:ext uri="{FF2B5EF4-FFF2-40B4-BE49-F238E27FC236}">
                <a16:creationId xmlns:a16="http://schemas.microsoft.com/office/drawing/2014/main" id="{1EF1A193-F55F-4AB8-B77A-0D8EA9477FE0}"/>
              </a:ext>
            </a:extLst>
          </p:cNvPr>
          <p:cNvSpPr/>
          <p:nvPr/>
        </p:nvSpPr>
        <p:spPr>
          <a:xfrm>
            <a:off x="294945" y="95845"/>
            <a:ext cx="8658139" cy="553998"/>
          </a:xfrm>
          <a:prstGeom prst="rect">
            <a:avLst/>
          </a:prstGeom>
        </p:spPr>
        <p:txBody>
          <a:bodyPr wrap="none">
            <a:spAutoFit/>
          </a:bodyPr>
          <a:lstStyle/>
          <a:p>
            <a:r>
              <a:rPr lang="en-US" sz="3000" dirty="0">
                <a:solidFill>
                  <a:schemeClr val="tx1"/>
                </a:solidFill>
                <a:latin typeface="Viner Hand ITC" panose="03070502030502020203" pitchFamily="66" charset="0"/>
              </a:rPr>
              <a:t>ERNEST GREEN and THE LITTLE ROCK NINE</a:t>
            </a:r>
          </a:p>
        </p:txBody>
      </p:sp>
      <p:sp>
        <p:nvSpPr>
          <p:cNvPr id="7" name="Rectangle 6">
            <a:extLst>
              <a:ext uri="{FF2B5EF4-FFF2-40B4-BE49-F238E27FC236}">
                <a16:creationId xmlns:a16="http://schemas.microsoft.com/office/drawing/2014/main" id="{B01765E1-8234-4F72-831D-1F9626EDF036}"/>
              </a:ext>
            </a:extLst>
          </p:cNvPr>
          <p:cNvSpPr/>
          <p:nvPr/>
        </p:nvSpPr>
        <p:spPr>
          <a:xfrm>
            <a:off x="190916" y="1224865"/>
            <a:ext cx="4827651" cy="4031873"/>
          </a:xfrm>
          <a:prstGeom prst="rect">
            <a:avLst/>
          </a:prstGeom>
        </p:spPr>
        <p:txBody>
          <a:bodyPr wrap="square">
            <a:spAutoFit/>
          </a:bodyPr>
          <a:lstStyle/>
          <a:p>
            <a:r>
              <a:rPr lang="en-US" sz="1600" b="1" i="1" dirty="0">
                <a:solidFill>
                  <a:srgbClr val="00B050"/>
                </a:solidFill>
                <a:latin typeface="Droid Sans"/>
              </a:rPr>
              <a:t>Ernest first started by going to Central High School, then he later signed up to attend to Little Rock High School. He was one of the members of “ Little Rock Nine”. He attended Little Rock High School on the morning of September 25, 1957. Governor Orval Faubus had summoned some paratroopers to escort Ernest Green and the rest of the Little Rock nine to their classes, but the troops couldn't go into the classes with them, and they just waited outside the class. The white students didn't want Ernest Green or any of them around so every chance they got they would bully Ernest and do whatever they could to get them out of the school.</a:t>
            </a:r>
            <a:br>
              <a:rPr lang="en-US" sz="1600" b="1" i="1" dirty="0">
                <a:solidFill>
                  <a:srgbClr val="00B050"/>
                </a:solidFill>
                <a:latin typeface="Droid Sans"/>
              </a:rPr>
            </a:br>
            <a:endParaRPr lang="en-US" sz="1600" b="1" dirty="0">
              <a:solidFill>
                <a:srgbClr val="00B050"/>
              </a:solidFill>
            </a:endParaRPr>
          </a:p>
        </p:txBody>
      </p:sp>
      <p:pic>
        <p:nvPicPr>
          <p:cNvPr id="5124" name="Picture 4" descr="See the source image">
            <a:extLst>
              <a:ext uri="{FF2B5EF4-FFF2-40B4-BE49-F238E27FC236}">
                <a16:creationId xmlns:a16="http://schemas.microsoft.com/office/drawing/2014/main" id="{3DB1DA54-20A1-4C25-A181-253DB89A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767" y="563525"/>
            <a:ext cx="3202967" cy="212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Rectangle 1">
            <a:extLst>
              <a:ext uri="{FF2B5EF4-FFF2-40B4-BE49-F238E27FC236}">
                <a16:creationId xmlns:a16="http://schemas.microsoft.com/office/drawing/2014/main" id="{52E221FE-2979-45EB-8C44-243BA2EF5A3F}"/>
              </a:ext>
            </a:extLst>
          </p:cNvPr>
          <p:cNvSpPr/>
          <p:nvPr/>
        </p:nvSpPr>
        <p:spPr>
          <a:xfrm>
            <a:off x="242930" y="76249"/>
            <a:ext cx="8658139" cy="553998"/>
          </a:xfrm>
          <a:prstGeom prst="rect">
            <a:avLst/>
          </a:prstGeom>
        </p:spPr>
        <p:txBody>
          <a:bodyPr wrap="none">
            <a:spAutoFit/>
          </a:bodyPr>
          <a:lstStyle/>
          <a:p>
            <a:r>
              <a:rPr lang="en-US" sz="3000" dirty="0">
                <a:solidFill>
                  <a:schemeClr val="tx1"/>
                </a:solidFill>
                <a:latin typeface="Viner Hand ITC" panose="03070502030502020203" pitchFamily="66" charset="0"/>
              </a:rPr>
              <a:t>ERNEST GREEN and THE LITTLE ROCK NINE</a:t>
            </a:r>
          </a:p>
        </p:txBody>
      </p:sp>
      <p:sp>
        <p:nvSpPr>
          <p:cNvPr id="3" name="Rectangle 2">
            <a:extLst>
              <a:ext uri="{FF2B5EF4-FFF2-40B4-BE49-F238E27FC236}">
                <a16:creationId xmlns:a16="http://schemas.microsoft.com/office/drawing/2014/main" id="{E1FF9BD8-BD63-41EE-AAAD-35331CAF02DD}"/>
              </a:ext>
            </a:extLst>
          </p:cNvPr>
          <p:cNvSpPr/>
          <p:nvPr/>
        </p:nvSpPr>
        <p:spPr>
          <a:xfrm>
            <a:off x="121464" y="620623"/>
            <a:ext cx="8901070" cy="1077218"/>
          </a:xfrm>
          <a:prstGeom prst="rect">
            <a:avLst/>
          </a:prstGeom>
        </p:spPr>
        <p:txBody>
          <a:bodyPr wrap="square">
            <a:spAutoFit/>
          </a:bodyPr>
          <a:lstStyle/>
          <a:p>
            <a:r>
              <a:rPr lang="en-US" sz="1600" b="1" i="1" dirty="0">
                <a:solidFill>
                  <a:srgbClr val="00B050"/>
                </a:solidFill>
                <a:latin typeface="Droid Sans"/>
              </a:rPr>
              <a:t>Out of all nine of the little rock nine only one graduated at that school. That one was the </a:t>
            </a:r>
            <a:br>
              <a:rPr lang="en-US" sz="1600" b="1" i="1" dirty="0">
                <a:solidFill>
                  <a:srgbClr val="00B050"/>
                </a:solidFill>
                <a:latin typeface="Droid Sans"/>
              </a:rPr>
            </a:br>
            <a:r>
              <a:rPr lang="en-US" sz="1600" b="1" i="1" dirty="0">
                <a:solidFill>
                  <a:srgbClr val="00B050"/>
                </a:solidFill>
                <a:latin typeface="Droid Sans"/>
              </a:rPr>
              <a:t>one who was confident and had self-respect, it was Ernest green. He graduated from Little </a:t>
            </a:r>
            <a:br>
              <a:rPr lang="en-US" sz="1600" b="1" i="1" dirty="0">
                <a:solidFill>
                  <a:srgbClr val="00B050"/>
                </a:solidFill>
                <a:latin typeface="Droid Sans"/>
              </a:rPr>
            </a:br>
            <a:r>
              <a:rPr lang="en-US" sz="1600" b="1" i="1" dirty="0">
                <a:solidFill>
                  <a:srgbClr val="00B050"/>
                </a:solidFill>
                <a:latin typeface="Droid Sans"/>
              </a:rPr>
              <a:t>Rock High School on May of 1958. He then graduated from Michigan State University with </a:t>
            </a:r>
            <a:br>
              <a:rPr lang="en-US" sz="1600" b="1" i="1" dirty="0">
                <a:solidFill>
                  <a:srgbClr val="00B050"/>
                </a:solidFill>
                <a:latin typeface="Droid Sans"/>
              </a:rPr>
            </a:br>
            <a:r>
              <a:rPr lang="en-US" sz="1600" b="1" i="1" dirty="0">
                <a:solidFill>
                  <a:srgbClr val="00B050"/>
                </a:solidFill>
                <a:latin typeface="Droid Sans"/>
              </a:rPr>
              <a:t>a B.A. in 1969 and a M.A. in 1964. </a:t>
            </a:r>
            <a:endParaRPr lang="en-US" dirty="0"/>
          </a:p>
        </p:txBody>
      </p:sp>
      <p:pic>
        <p:nvPicPr>
          <p:cNvPr id="12" name="Picture 4" descr="See the source image">
            <a:extLst>
              <a:ext uri="{FF2B5EF4-FFF2-40B4-BE49-F238E27FC236}">
                <a16:creationId xmlns:a16="http://schemas.microsoft.com/office/drawing/2014/main" id="{61615258-4057-481C-8184-5490F99AF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14" y="1818166"/>
            <a:ext cx="5720786" cy="30133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4" name="Google Shape;104;p1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8" name="Rectangle 7">
            <a:extLst>
              <a:ext uri="{FF2B5EF4-FFF2-40B4-BE49-F238E27FC236}">
                <a16:creationId xmlns:a16="http://schemas.microsoft.com/office/drawing/2014/main" id="{B5E02367-6BF4-4FCB-8C88-39BF9E33A9AC}"/>
              </a:ext>
            </a:extLst>
          </p:cNvPr>
          <p:cNvSpPr/>
          <p:nvPr/>
        </p:nvSpPr>
        <p:spPr>
          <a:xfrm>
            <a:off x="4391247" y="683976"/>
            <a:ext cx="4752753" cy="2308324"/>
          </a:xfrm>
          <a:prstGeom prst="rect">
            <a:avLst/>
          </a:prstGeom>
        </p:spPr>
        <p:txBody>
          <a:bodyPr wrap="square">
            <a:spAutoFit/>
          </a:bodyPr>
          <a:lstStyle/>
          <a:p>
            <a:r>
              <a:rPr lang="en-US" sz="1600" b="1" i="1" dirty="0">
                <a:solidFill>
                  <a:srgbClr val="00B050"/>
                </a:solidFill>
                <a:latin typeface="Droid Sans"/>
              </a:rPr>
              <a:t>Since Ernest's story is very inspiring, they decided to make a movie about it. It's called "The Ernest Green Story". It's about the true story of Ernest Green and the little rock nine. The film was developed, and executively produced by </a:t>
            </a:r>
            <a:r>
              <a:rPr lang="en-US" sz="1600" b="1" i="1" dirty="0">
                <a:solidFill>
                  <a:srgbClr val="00B050"/>
                </a:solidFill>
                <a:latin typeface="Droid Sans"/>
                <a:hlinkClick r:id="rId3">
                  <a:extLst>
                    <a:ext uri="{A12FA001-AC4F-418D-AE19-62706E023703}">
                      <ahyp:hlinkClr xmlns:ahyp="http://schemas.microsoft.com/office/drawing/2018/hyperlinkcolor" val="tx"/>
                    </a:ext>
                  </a:extLst>
                </a:hlinkClick>
              </a:rPr>
              <a:t>Carol Ann Abrams</a:t>
            </a:r>
            <a:r>
              <a:rPr lang="en-US" sz="1600" b="1" i="1" dirty="0">
                <a:solidFill>
                  <a:srgbClr val="00B050"/>
                </a:solidFill>
                <a:latin typeface="Droid Sans"/>
              </a:rPr>
              <a:t>. Much of the movie was filmed on location at Central High School. It aired on Disney Channel on January 17,1993.</a:t>
            </a:r>
            <a:endParaRPr lang="en-US" sz="1600" b="1" dirty="0">
              <a:solidFill>
                <a:srgbClr val="00B050"/>
              </a:solidFill>
            </a:endParaRPr>
          </a:p>
        </p:txBody>
      </p:sp>
      <p:sp>
        <p:nvSpPr>
          <p:cNvPr id="15" name="Rectangle 14">
            <a:extLst>
              <a:ext uri="{FF2B5EF4-FFF2-40B4-BE49-F238E27FC236}">
                <a16:creationId xmlns:a16="http://schemas.microsoft.com/office/drawing/2014/main" id="{1CE45915-5171-4DB9-A54B-8F5CAA2CDA7C}"/>
              </a:ext>
            </a:extLst>
          </p:cNvPr>
          <p:cNvSpPr/>
          <p:nvPr/>
        </p:nvSpPr>
        <p:spPr>
          <a:xfrm>
            <a:off x="242930" y="76249"/>
            <a:ext cx="8658139" cy="553998"/>
          </a:xfrm>
          <a:prstGeom prst="rect">
            <a:avLst/>
          </a:prstGeom>
        </p:spPr>
        <p:txBody>
          <a:bodyPr wrap="none">
            <a:spAutoFit/>
          </a:bodyPr>
          <a:lstStyle/>
          <a:p>
            <a:r>
              <a:rPr lang="en-US" sz="3000" dirty="0">
                <a:solidFill>
                  <a:schemeClr val="tx1"/>
                </a:solidFill>
                <a:latin typeface="Viner Hand ITC" panose="03070502030502020203" pitchFamily="66" charset="0"/>
              </a:rPr>
              <a:t>ERNEST GREEN and THE LITTLE ROCK NINE</a:t>
            </a:r>
          </a:p>
        </p:txBody>
      </p:sp>
      <p:pic>
        <p:nvPicPr>
          <p:cNvPr id="6152" name="Picture 8" descr="See the source image">
            <a:extLst>
              <a:ext uri="{FF2B5EF4-FFF2-40B4-BE49-F238E27FC236}">
                <a16:creationId xmlns:a16="http://schemas.microsoft.com/office/drawing/2014/main" id="{973B838F-D1C8-41E9-A221-09F6AC6E2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30" y="683976"/>
            <a:ext cx="3955312" cy="41857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1" name="Google Shape;121;p2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0" name="Rectangle 9">
            <a:extLst>
              <a:ext uri="{FF2B5EF4-FFF2-40B4-BE49-F238E27FC236}">
                <a16:creationId xmlns:a16="http://schemas.microsoft.com/office/drawing/2014/main" id="{863B6F00-F17A-4E36-AED1-C0F103486FB1}"/>
              </a:ext>
            </a:extLst>
          </p:cNvPr>
          <p:cNvSpPr/>
          <p:nvPr/>
        </p:nvSpPr>
        <p:spPr>
          <a:xfrm>
            <a:off x="242930" y="76249"/>
            <a:ext cx="8658139" cy="553998"/>
          </a:xfrm>
          <a:prstGeom prst="rect">
            <a:avLst/>
          </a:prstGeom>
        </p:spPr>
        <p:txBody>
          <a:bodyPr wrap="none">
            <a:spAutoFit/>
          </a:bodyPr>
          <a:lstStyle/>
          <a:p>
            <a:r>
              <a:rPr lang="en-US" sz="3000">
                <a:solidFill>
                  <a:schemeClr val="tx1"/>
                </a:solidFill>
                <a:latin typeface="Viner Hand ITC" panose="03070502030502020203" pitchFamily="66" charset="0"/>
              </a:rPr>
              <a:t>ERNEST GREEN and THE LITTLE ROCK NINE</a:t>
            </a:r>
            <a:endParaRPr lang="en-US" sz="3000" dirty="0">
              <a:solidFill>
                <a:schemeClr val="tx1"/>
              </a:solidFill>
              <a:latin typeface="Viner Hand ITC" panose="03070502030502020203" pitchFamily="66" charset="0"/>
            </a:endParaRPr>
          </a:p>
        </p:txBody>
      </p:sp>
      <p:sp>
        <p:nvSpPr>
          <p:cNvPr id="6" name="Rectangle 5">
            <a:extLst>
              <a:ext uri="{FF2B5EF4-FFF2-40B4-BE49-F238E27FC236}">
                <a16:creationId xmlns:a16="http://schemas.microsoft.com/office/drawing/2014/main" id="{ECECEF29-3889-4E69-98F3-368AFEB41372}"/>
              </a:ext>
            </a:extLst>
          </p:cNvPr>
          <p:cNvSpPr/>
          <p:nvPr/>
        </p:nvSpPr>
        <p:spPr>
          <a:xfrm>
            <a:off x="3826102" y="887999"/>
            <a:ext cx="2499121" cy="3785652"/>
          </a:xfrm>
          <a:prstGeom prst="rect">
            <a:avLst/>
          </a:prstGeom>
        </p:spPr>
        <p:txBody>
          <a:bodyPr wrap="square">
            <a:spAutoFit/>
          </a:bodyPr>
          <a:lstStyle/>
          <a:p>
            <a:pPr algn="ctr"/>
            <a:r>
              <a:rPr lang="en-US" sz="3000" b="1" dirty="0">
                <a:solidFill>
                  <a:schemeClr val="tx1"/>
                </a:solidFill>
                <a:latin typeface="Roboto"/>
              </a:rPr>
              <a:t> It's just the price we've got to pay</a:t>
            </a:r>
            <a:r>
              <a:rPr lang="en-US" sz="3000" dirty="0">
                <a:solidFill>
                  <a:schemeClr val="tx1"/>
                </a:solidFill>
                <a:latin typeface="Roboto"/>
              </a:rPr>
              <a:t>. And for what is involved, I think it is cheap at the price.</a:t>
            </a:r>
            <a:endParaRPr lang="en-US" sz="3000" dirty="0">
              <a:solidFill>
                <a:schemeClr val="tx1"/>
              </a:solidFill>
            </a:endParaRPr>
          </a:p>
        </p:txBody>
      </p:sp>
      <p:pic>
        <p:nvPicPr>
          <p:cNvPr id="8194" name="Picture 2" descr="See the source image">
            <a:extLst>
              <a:ext uri="{FF2B5EF4-FFF2-40B4-BE49-F238E27FC236}">
                <a16:creationId xmlns:a16="http://schemas.microsoft.com/office/drawing/2014/main" id="{AF84BC45-32E0-406D-8C66-4DBC678EC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77" y="798865"/>
            <a:ext cx="3593583" cy="39857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rabantio template">
  <a:themeElements>
    <a:clrScheme name="Custom 347">
      <a:dk1>
        <a:srgbClr val="FFFFFF"/>
      </a:dk1>
      <a:lt1>
        <a:srgbClr val="000000"/>
      </a:lt1>
      <a:dk2>
        <a:srgbClr val="D3D9DF"/>
      </a:dk2>
      <a:lt2>
        <a:srgbClr val="496175"/>
      </a:lt2>
      <a:accent1>
        <a:srgbClr val="1456BB"/>
      </a:accent1>
      <a:accent2>
        <a:srgbClr val="971D4D"/>
      </a:accent2>
      <a:accent3>
        <a:srgbClr val="C92126"/>
      </a:accent3>
      <a:accent4>
        <a:srgbClr val="E4682F"/>
      </a:accent4>
      <a:accent5>
        <a:srgbClr val="EEAD12"/>
      </a:accent5>
      <a:accent6>
        <a:srgbClr val="328EFF"/>
      </a:accent6>
      <a:hlink>
        <a:srgbClr val="7CAEF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505</Words>
  <Application>Microsoft Office PowerPoint</Application>
  <PresentationFormat>On-screen Show (16:9)</PresentationFormat>
  <Paragraphs>23</Paragraphs>
  <Slides>9</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Vidaloka</vt:lpstr>
      <vt:lpstr>Viner Hand ITC</vt:lpstr>
      <vt:lpstr>Roboto</vt:lpstr>
      <vt:lpstr>Lora</vt:lpstr>
      <vt:lpstr>Droid Sans</vt:lpstr>
      <vt:lpstr>Brabantio template</vt:lpstr>
      <vt:lpstr>      Toria Randle  2nd Grade Math Teacher</vt:lpstr>
      <vt:lpstr>Black History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Toria Randle  2nd Grade Math Teacher</dc:title>
  <dc:creator>TORIA S RANDLE</dc:creator>
  <cp:lastModifiedBy>TORIA S RANDLE</cp:lastModifiedBy>
  <cp:revision>9</cp:revision>
  <dcterms:modified xsi:type="dcterms:W3CDTF">2021-02-09T04:38:36Z</dcterms:modified>
</cp:coreProperties>
</file>